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7" r:id="rId1"/>
    <p:sldMasterId id="2147484012" r:id="rId2"/>
    <p:sldMasterId id="2147484278" r:id="rId3"/>
    <p:sldMasterId id="2147484290" r:id="rId4"/>
    <p:sldMasterId id="2147484297" r:id="rId5"/>
  </p:sldMasterIdLst>
  <p:notesMasterIdLst>
    <p:notesMasterId r:id="rId29"/>
  </p:notesMasterIdLst>
  <p:handoutMasterIdLst>
    <p:handoutMasterId r:id="rId30"/>
  </p:handoutMasterIdLst>
  <p:sldIdLst>
    <p:sldId id="549" r:id="rId6"/>
    <p:sldId id="550" r:id="rId7"/>
    <p:sldId id="528" r:id="rId8"/>
    <p:sldId id="529" r:id="rId9"/>
    <p:sldId id="531" r:id="rId10"/>
    <p:sldId id="533" r:id="rId11"/>
    <p:sldId id="535" r:id="rId12"/>
    <p:sldId id="539" r:id="rId13"/>
    <p:sldId id="540" r:id="rId14"/>
    <p:sldId id="545" r:id="rId15"/>
    <p:sldId id="515" r:id="rId16"/>
    <p:sldId id="517" r:id="rId17"/>
    <p:sldId id="518" r:id="rId18"/>
    <p:sldId id="519" r:id="rId19"/>
    <p:sldId id="526" r:id="rId20"/>
    <p:sldId id="521" r:id="rId21"/>
    <p:sldId id="522" r:id="rId22"/>
    <p:sldId id="523" r:id="rId23"/>
    <p:sldId id="520" r:id="rId24"/>
    <p:sldId id="524" r:id="rId25"/>
    <p:sldId id="525" r:id="rId26"/>
    <p:sldId id="516" r:id="rId27"/>
    <p:sldId id="339" r:id="rId28"/>
  </p:sldIdLst>
  <p:sldSz cx="9144000" cy="6858000" type="screen4x3"/>
  <p:notesSz cx="7102475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16F61B"/>
    <a:srgbClr val="63BC44"/>
    <a:srgbClr val="E63C1A"/>
    <a:srgbClr val="67BE48"/>
    <a:srgbClr val="2CA822"/>
    <a:srgbClr val="66CCFF"/>
    <a:srgbClr val="F7994B"/>
    <a:srgbClr val="25E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8" autoAdjust="0"/>
    <p:restoredTop sz="90057" autoAdjust="0"/>
  </p:normalViewPr>
  <p:slideViewPr>
    <p:cSldViewPr snapToGrid="0" snapToObjects="1">
      <p:cViewPr>
        <p:scale>
          <a:sx n="80" d="100"/>
          <a:sy n="80" d="100"/>
        </p:scale>
        <p:origin x="-251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44"/>
    </p:cViewPr>
  </p:sorterViewPr>
  <p:notesViewPr>
    <p:cSldViewPr snapToGrid="0" snapToObjects="1">
      <p:cViewPr varScale="1">
        <p:scale>
          <a:sx n="51" d="100"/>
          <a:sy n="51" d="100"/>
        </p:scale>
        <p:origin x="-2958" y="-108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222"/>
          </a:xfrm>
          <a:prstGeom prst="rect">
            <a:avLst/>
          </a:prstGeom>
        </p:spPr>
        <p:txBody>
          <a:bodyPr vert="horz" wrap="square" lIns="94770" tIns="47386" rIns="94770" bIns="473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2222"/>
          </a:xfrm>
          <a:prstGeom prst="rect">
            <a:avLst/>
          </a:prstGeom>
        </p:spPr>
        <p:txBody>
          <a:bodyPr vert="horz" wrap="square" lIns="94770" tIns="47386" rIns="94770" bIns="473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42D6896E-CE80-48C7-806D-242768DE358E}" type="datetime1">
              <a:rPr lang="de-DE"/>
              <a:pPr>
                <a:defRPr/>
              </a:pPr>
              <a:t>07.12.2015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8513" cy="512222"/>
          </a:xfrm>
          <a:prstGeom prst="rect">
            <a:avLst/>
          </a:prstGeom>
        </p:spPr>
        <p:txBody>
          <a:bodyPr vert="horz" wrap="square" lIns="94770" tIns="47386" rIns="94770" bIns="473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304" y="9720755"/>
            <a:ext cx="3078513" cy="512222"/>
          </a:xfrm>
          <a:prstGeom prst="rect">
            <a:avLst/>
          </a:prstGeom>
        </p:spPr>
        <p:txBody>
          <a:bodyPr vert="horz" wrap="square" lIns="94770" tIns="47386" rIns="94770" bIns="473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213645C9-E820-4D15-B449-8FB7239F25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027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222"/>
          </a:xfrm>
          <a:prstGeom prst="rect">
            <a:avLst/>
          </a:prstGeom>
        </p:spPr>
        <p:txBody>
          <a:bodyPr vert="horz" wrap="square" lIns="94770" tIns="47386" rIns="94770" bIns="473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512222"/>
          </a:xfrm>
          <a:prstGeom prst="rect">
            <a:avLst/>
          </a:prstGeom>
        </p:spPr>
        <p:txBody>
          <a:bodyPr vert="horz" wrap="square" lIns="94770" tIns="47386" rIns="94770" bIns="473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835962A2-730B-40C6-9130-0497962175A8}" type="datetime1">
              <a:rPr lang="de-DE"/>
              <a:pPr>
                <a:defRPr/>
              </a:pPr>
              <a:t>07.12.2015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0" tIns="47386" rIns="94770" bIns="47386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575" y="4862014"/>
            <a:ext cx="5679326" cy="4606721"/>
          </a:xfrm>
          <a:prstGeom prst="rect">
            <a:avLst/>
          </a:prstGeom>
        </p:spPr>
        <p:txBody>
          <a:bodyPr vert="horz" wrap="square" lIns="94770" tIns="47386" rIns="94770" bIns="4738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8513" cy="512222"/>
          </a:xfrm>
          <a:prstGeom prst="rect">
            <a:avLst/>
          </a:prstGeom>
        </p:spPr>
        <p:txBody>
          <a:bodyPr vert="horz" wrap="square" lIns="94770" tIns="47386" rIns="94770" bIns="473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304" y="9720755"/>
            <a:ext cx="3078513" cy="512222"/>
          </a:xfrm>
          <a:prstGeom prst="rect">
            <a:avLst/>
          </a:prstGeom>
        </p:spPr>
        <p:txBody>
          <a:bodyPr vert="horz" wrap="square" lIns="94770" tIns="47386" rIns="94770" bIns="473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296FE67-5DFF-4200-AB4A-7DAF929B02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082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latin typeface="Helvetica Neue"/>
              </a:rPr>
              <a:t>Reminding</a:t>
            </a:r>
            <a:r>
              <a:rPr lang="en-US" baseline="0" dirty="0" smtClean="0">
                <a:latin typeface="Helvetica Neue"/>
              </a:rPr>
              <a:t> the truth</a:t>
            </a:r>
            <a:endParaRPr lang="en-US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6FE67-5DFF-4200-AB4A-7DAF929B028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7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FAA5744-86C7-43DE-B7F8-7825DEBC10BC}" type="datetime4">
              <a:rPr lang="en-US">
                <a:solidFill>
                  <a:prstClr val="black"/>
                </a:solidFill>
              </a:rPr>
              <a:pPr/>
              <a:t>December 7,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3C6AB-2655-4326-AEBD-69D92F1B3C3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50" dirty="0" smtClean="0"/>
              <a:t>Vertex </a:t>
            </a:r>
            <a:r>
              <a:rPr lang="en-AU" sz="1050" dirty="0" err="1" smtClean="0"/>
              <a:t>Shader</a:t>
            </a:r>
            <a:r>
              <a:rPr lang="en-AU" sz="1050" dirty="0" smtClean="0"/>
              <a:t>: </a:t>
            </a:r>
            <a:r>
              <a:rPr lang="en-AU" sz="1050" dirty="0" err="1" smtClean="0"/>
              <a:t>transformiert</a:t>
            </a:r>
            <a:r>
              <a:rPr lang="en-AU" sz="1050" dirty="0" smtClean="0"/>
              <a:t> die 3D Position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eines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Knotens</a:t>
            </a:r>
            <a:r>
              <a:rPr lang="en-AU" sz="1050" baseline="0" dirty="0" smtClean="0"/>
              <a:t> auf den 2D </a:t>
            </a:r>
            <a:r>
              <a:rPr lang="en-AU" sz="1050" baseline="0" dirty="0" err="1" smtClean="0"/>
              <a:t>Schirm</a:t>
            </a:r>
            <a:r>
              <a:rPr lang="en-AU" sz="1050" baseline="0" dirty="0" smtClean="0"/>
              <a:t>. </a:t>
            </a:r>
            <a:r>
              <a:rPr lang="en-AU" sz="1050" baseline="0" dirty="0" err="1" smtClean="0"/>
              <a:t>Geometrie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Shader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kann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geometrische</a:t>
            </a:r>
            <a:r>
              <a:rPr lang="en-AU" sz="1050" baseline="0" dirty="0" smtClean="0"/>
              <a:t> Primitive in die </a:t>
            </a:r>
            <a:r>
              <a:rPr lang="en-AU" sz="1050" baseline="0" dirty="0" err="1" smtClean="0"/>
              <a:t>Szene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einfügen</a:t>
            </a:r>
            <a:r>
              <a:rPr lang="en-AU" sz="1050" baseline="0" dirty="0" smtClean="0"/>
              <a:t> und </a:t>
            </a:r>
            <a:r>
              <a:rPr lang="en-AU" sz="1050" baseline="0" dirty="0" err="1" smtClean="0"/>
              <a:t>herausnehmen</a:t>
            </a:r>
            <a:r>
              <a:rPr lang="en-AU" sz="1050" baseline="0" dirty="0" smtClean="0"/>
              <a:t>. Setup und </a:t>
            </a:r>
            <a:r>
              <a:rPr lang="en-AU" sz="1050" baseline="0" dirty="0" err="1" smtClean="0"/>
              <a:t>Rasteriserungseinheit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erzeugt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Pixelfragmente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für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ein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geometrisches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Primitiv</a:t>
            </a:r>
            <a:r>
              <a:rPr lang="en-AU" sz="1050" baseline="0" dirty="0" smtClean="0"/>
              <a:t>. Pixel </a:t>
            </a:r>
            <a:r>
              <a:rPr lang="en-AU" sz="1050" baseline="0" dirty="0" err="1" smtClean="0"/>
              <a:t>Shader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greifen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häufig</a:t>
            </a:r>
            <a:r>
              <a:rPr lang="en-AU" sz="1050" baseline="0" dirty="0" smtClean="0"/>
              <a:t> auf </a:t>
            </a:r>
            <a:r>
              <a:rPr lang="en-AU" sz="1050" baseline="0" dirty="0" err="1" smtClean="0"/>
              <a:t>Texturen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zu</a:t>
            </a:r>
            <a:r>
              <a:rPr lang="en-AU" sz="1050" baseline="0" dirty="0" smtClean="0"/>
              <a:t>, die </a:t>
            </a:r>
            <a:r>
              <a:rPr lang="en-AU" sz="1050" baseline="0" dirty="0" err="1" smtClean="0"/>
              <a:t>Musterungen</a:t>
            </a:r>
            <a:r>
              <a:rPr lang="en-AU" sz="1050" baseline="0" dirty="0" smtClean="0"/>
              <a:t> von </a:t>
            </a:r>
            <a:r>
              <a:rPr lang="en-AU" sz="1050" baseline="0" dirty="0" err="1" smtClean="0"/>
              <a:t>Objekten</a:t>
            </a:r>
            <a:r>
              <a:rPr lang="en-AU" sz="1050" baseline="0" dirty="0" smtClean="0"/>
              <a:t> </a:t>
            </a:r>
            <a:r>
              <a:rPr lang="en-AU" sz="1050" baseline="0" dirty="0" err="1" smtClean="0"/>
              <a:t>beschreiben</a:t>
            </a:r>
            <a:r>
              <a:rPr lang="en-AU" sz="1050" baseline="0" dirty="0" smtClean="0"/>
              <a:t>.   </a:t>
            </a:r>
            <a:endParaRPr lang="en-AU" sz="105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Textur-Prozessor-Cluster Heterogene Multikern-Architekturen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E189-8EA0-45D9-AF4E-80140CEFE33A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 Neue" charset="0"/>
                <a:ea typeface="ＭＳ Ｐゴシック" pitchFamily="34" charset="-128"/>
                <a:cs typeface="ＭＳ Ｐゴシック" charset="0"/>
              </a:rPr>
              <a:t>Compute Units” (akin to execution units &amp; arithmetic processing unit groups on multi-core CPUs - think “cores”)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 Neue" charset="0"/>
                <a:ea typeface="ＭＳ Ｐゴシック" pitchFamily="34" charset="-128"/>
                <a:cs typeface="ＭＳ Ｐゴシック" charset="0"/>
              </a:rPr>
              <a:t>At the lowest level, these processing elements all execute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 Neue" charset="0"/>
                <a:ea typeface="ＭＳ Ｐゴシック" pitchFamily="34" charset="-128"/>
                <a:cs typeface="ＭＳ Ｐゴシック" charset="0"/>
              </a:rPr>
              <a:t>OpenCL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 Neue" charset="0"/>
                <a:ea typeface="ＭＳ Ｐゴシック" pitchFamily="34" charset="-128"/>
                <a:cs typeface="ＭＳ Ｐゴシック" charset="0"/>
              </a:rPr>
              <a:t> “Kernels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Helvetica Neue" charset="0"/>
              <a:ea typeface="ＭＳ Ｐゴシック" pitchFamily="34" charset="-128"/>
              <a:cs typeface="ＭＳ Ｐゴシック" charset="0"/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6FE67-5DFF-4200-AB4A-7DAF929B028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02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Host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</a:t>
            </a:r>
            <a:r>
              <a:rPr lang="de-DE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 Neue" charset="0"/>
                <a:ea typeface="ＭＳ Ｐゴシック" pitchFamily="34" charset="-128"/>
                <a:cs typeface="ＭＳ Ｐゴシック" charset="0"/>
              </a:rPr>
              <a:t>On the host side, blocking API functions can perform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 Neue" charset="0"/>
                <a:ea typeface="ＭＳ Ｐゴシック" pitchFamily="34" charset="-128"/>
                <a:cs typeface="ＭＳ Ｐゴシック" charset="0"/>
              </a:rPr>
              <a:t>waits for certain events to complete, such as all events in the queue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 Neue" charset="0"/>
                <a:ea typeface="ＭＳ Ｐゴシック" pitchFamily="34" charset="-128"/>
                <a:cs typeface="ＭＳ Ｐゴシック" charset="0"/>
              </a:rPr>
              <a:t>to finish, specific events to finish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6FE67-5DFF-4200-AB4A-7DAF929B028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61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6"/>
          <p:cNvGrpSpPr>
            <a:grpSpLocks/>
          </p:cNvGrpSpPr>
          <p:nvPr/>
        </p:nvGrpSpPr>
        <p:grpSpPr bwMode="auto">
          <a:xfrm>
            <a:off x="0" y="0"/>
            <a:ext cx="9144000" cy="4864100"/>
            <a:chOff x="0" y="0"/>
            <a:chExt cx="9144000" cy="4863599"/>
          </a:xfrm>
        </p:grpSpPr>
        <p:pic>
          <p:nvPicPr>
            <p:cNvPr id="5" name="Picture 9" descr="bckg_may26_large2"/>
            <p:cNvPicPr>
              <a:picLocks noChangeAspect="1" noChangeArrowheads="1"/>
            </p:cNvPicPr>
            <p:nvPr/>
          </p:nvPicPr>
          <p:blipFill>
            <a:blip r:embed="rId2"/>
            <a:srcRect l="6812"/>
            <a:stretch>
              <a:fillRect/>
            </a:stretch>
          </p:blipFill>
          <p:spPr bwMode="auto">
            <a:xfrm>
              <a:off x="0" y="0"/>
              <a:ext cx="9144000" cy="486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4719152"/>
              <a:ext cx="9144000" cy="144447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400" y="1252800"/>
            <a:ext cx="8136000" cy="162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00"/>
              </a:lnSpc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6400" y="3402000"/>
            <a:ext cx="4068000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A657-966E-4445-B62C-977F4F8F40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18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6"/>
          <p:cNvGrpSpPr>
            <a:grpSpLocks/>
          </p:cNvGrpSpPr>
          <p:nvPr/>
        </p:nvGrpSpPr>
        <p:grpSpPr bwMode="auto">
          <a:xfrm>
            <a:off x="0" y="0"/>
            <a:ext cx="9144000" cy="4864100"/>
            <a:chOff x="0" y="0"/>
            <a:chExt cx="9144000" cy="4863599"/>
          </a:xfrm>
        </p:grpSpPr>
        <p:pic>
          <p:nvPicPr>
            <p:cNvPr id="5" name="Picture 9" descr="bckg_may26_large2"/>
            <p:cNvPicPr>
              <a:picLocks noChangeAspect="1" noChangeArrowheads="1"/>
            </p:cNvPicPr>
            <p:nvPr/>
          </p:nvPicPr>
          <p:blipFill>
            <a:blip r:embed="rId2"/>
            <a:srcRect l="6812"/>
            <a:stretch>
              <a:fillRect/>
            </a:stretch>
          </p:blipFill>
          <p:spPr bwMode="auto">
            <a:xfrm>
              <a:off x="0" y="0"/>
              <a:ext cx="9144000" cy="486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4719152"/>
              <a:ext cx="9144000" cy="144447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400" y="1252800"/>
            <a:ext cx="8136000" cy="162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00"/>
              </a:lnSpc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6400" y="3402000"/>
            <a:ext cx="4068000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13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914-4E9F-47D3-8E41-F0A9B6A29C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03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0585-7A6F-4B64-8CA8-B869D79B48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96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5AE3-085D-4627-B3A7-AD88225BE9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20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C4AB-4AE0-48FE-A6A7-A53BED5B8A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17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7406-3000-4F61-AD62-853FF284F5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18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5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Bild 7" descr="fau-logo-te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88" b="-37788"/>
          <a:stretch>
            <a:fillRect/>
          </a:stretch>
        </p:blipFill>
        <p:spPr bwMode="auto">
          <a:xfrm>
            <a:off x="6992938" y="0"/>
            <a:ext cx="1770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84150"/>
            <a:ext cx="4968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627063" y="6513513"/>
            <a:ext cx="681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Dr.-Ing.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Andreas Maier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(CS5), 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 Ing. Dietmar Fey (CS3)</a:t>
            </a:r>
          </a:p>
        </p:txBody>
      </p:sp>
      <p:grpSp>
        <p:nvGrpSpPr>
          <p:cNvPr id="7" name="Gruppierung 7"/>
          <p:cNvGrpSpPr>
            <a:grpSpLocks/>
          </p:cNvGrpSpPr>
          <p:nvPr/>
        </p:nvGrpSpPr>
        <p:grpSpPr bwMode="auto">
          <a:xfrm>
            <a:off x="0" y="0"/>
            <a:ext cx="9144000" cy="1995488"/>
            <a:chOff x="0" y="0"/>
            <a:chExt cx="9144000" cy="1994863"/>
          </a:xfrm>
        </p:grpSpPr>
        <p:pic>
          <p:nvPicPr>
            <p:cNvPr id="9" name="Picture 9" descr="bckg_may26_larg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" b="58984"/>
            <a:stretch>
              <a:fillRect/>
            </a:stretch>
          </p:blipFill>
          <p:spPr bwMode="auto">
            <a:xfrm>
              <a:off x="0" y="0"/>
              <a:ext cx="9144000" cy="199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1850445"/>
              <a:ext cx="9144000" cy="144418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53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73CD8-E8C8-46EC-B9D7-4FB48183C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3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DB56-575C-4191-BEFC-0D872D98AA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88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"/>
          <p:cNvGrpSpPr>
            <a:grpSpLocks/>
          </p:cNvGrpSpPr>
          <p:nvPr/>
        </p:nvGrpSpPr>
        <p:grpSpPr bwMode="auto">
          <a:xfrm>
            <a:off x="0" y="0"/>
            <a:ext cx="9144000" cy="1995488"/>
            <a:chOff x="0" y="0"/>
            <a:chExt cx="9144000" cy="1994863"/>
          </a:xfrm>
        </p:grpSpPr>
        <p:pic>
          <p:nvPicPr>
            <p:cNvPr id="4" name="Picture 9" descr="bckg_may26_large2"/>
            <p:cNvPicPr>
              <a:picLocks noChangeAspect="1" noChangeArrowheads="1"/>
            </p:cNvPicPr>
            <p:nvPr/>
          </p:nvPicPr>
          <p:blipFill>
            <a:blip r:embed="rId2"/>
            <a:srcRect l="6812" b="58984"/>
            <a:stretch>
              <a:fillRect/>
            </a:stretch>
          </p:blipFill>
          <p:spPr bwMode="auto">
            <a:xfrm>
              <a:off x="0" y="0"/>
              <a:ext cx="9144000" cy="199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1850445"/>
              <a:ext cx="9144000" cy="144418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it-IT" smtClean="0"/>
              <a:t>Fare clic per modificare lo stile del titolo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5FD7-729A-415D-A9EE-E24996EDB1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9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9242-EB5A-4035-9871-F1FE44D496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12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16A2-C38D-48D6-85BF-97F61DAFB3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91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5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Bild 7" descr="fau-logo-te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88" b="-37788"/>
          <a:stretch>
            <a:fillRect/>
          </a:stretch>
        </p:blipFill>
        <p:spPr bwMode="auto">
          <a:xfrm>
            <a:off x="6992938" y="0"/>
            <a:ext cx="1770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84150"/>
            <a:ext cx="4968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627063" y="6513513"/>
            <a:ext cx="681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Dr.-Ing.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Andreas Maier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(CS5), 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 Ing. Dietmar Fey (CS3)</a:t>
            </a:r>
          </a:p>
        </p:txBody>
      </p:sp>
      <p:grpSp>
        <p:nvGrpSpPr>
          <p:cNvPr id="7" name="Gruppierung 7"/>
          <p:cNvGrpSpPr>
            <a:grpSpLocks/>
          </p:cNvGrpSpPr>
          <p:nvPr/>
        </p:nvGrpSpPr>
        <p:grpSpPr bwMode="auto">
          <a:xfrm>
            <a:off x="0" y="0"/>
            <a:ext cx="9144000" cy="1995488"/>
            <a:chOff x="0" y="0"/>
            <a:chExt cx="9144000" cy="1994863"/>
          </a:xfrm>
        </p:grpSpPr>
        <p:pic>
          <p:nvPicPr>
            <p:cNvPr id="9" name="Picture 9" descr="bckg_may26_larg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" b="58984"/>
            <a:stretch>
              <a:fillRect/>
            </a:stretch>
          </p:blipFill>
          <p:spPr bwMode="auto">
            <a:xfrm>
              <a:off x="0" y="0"/>
              <a:ext cx="9144000" cy="199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1850445"/>
              <a:ext cx="9144000" cy="144418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434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3008-AC54-4A3A-9C92-D9D620B21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58EA-531E-433E-B92C-899C75FFA2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7C67-4A3E-41F1-AC40-3932BC637F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99C1-0E62-4D37-B259-32B772A1DF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4F5E-1874-4AC4-8F7A-2369AFF6A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5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Bild 7" descr="fau-logo-tech.eps"/>
          <p:cNvPicPr>
            <a:picLocks noChangeAspect="1"/>
          </p:cNvPicPr>
          <p:nvPr/>
        </p:nvPicPr>
        <p:blipFill>
          <a:blip r:embed="rId2"/>
          <a:srcRect t="-37788" b="-37788"/>
          <a:stretch>
            <a:fillRect/>
          </a:stretch>
        </p:blipFill>
        <p:spPr bwMode="auto">
          <a:xfrm>
            <a:off x="6992938" y="0"/>
            <a:ext cx="1770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25" y="184150"/>
            <a:ext cx="496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627063" y="6513513"/>
            <a:ext cx="681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Dr.-Ing.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Andreas Maier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(CS5), 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 Ing. Dietmar Fey (CS3)</a:t>
            </a:r>
          </a:p>
        </p:txBody>
      </p:sp>
      <p:grpSp>
        <p:nvGrpSpPr>
          <p:cNvPr id="7" name="Gruppierung 7"/>
          <p:cNvGrpSpPr>
            <a:grpSpLocks/>
          </p:cNvGrpSpPr>
          <p:nvPr/>
        </p:nvGrpSpPr>
        <p:grpSpPr bwMode="auto">
          <a:xfrm>
            <a:off x="0" y="0"/>
            <a:ext cx="9144000" cy="1995488"/>
            <a:chOff x="0" y="0"/>
            <a:chExt cx="9144000" cy="1994863"/>
          </a:xfrm>
        </p:grpSpPr>
        <p:pic>
          <p:nvPicPr>
            <p:cNvPr id="9" name="Picture 9" descr="bckg_may26_large2"/>
            <p:cNvPicPr>
              <a:picLocks noChangeAspect="1" noChangeArrowheads="1"/>
            </p:cNvPicPr>
            <p:nvPr/>
          </p:nvPicPr>
          <p:blipFill>
            <a:blip r:embed="rId4"/>
            <a:srcRect l="6812" b="58984"/>
            <a:stretch>
              <a:fillRect/>
            </a:stretch>
          </p:blipFill>
          <p:spPr bwMode="auto">
            <a:xfrm>
              <a:off x="0" y="0"/>
              <a:ext cx="9144000" cy="199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1850445"/>
              <a:ext cx="9144000" cy="144418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8D41-60FE-44A1-B021-83686C0285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7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fau-logo-tech.eps"/>
          <p:cNvPicPr>
            <a:picLocks noChangeAspect="1"/>
          </p:cNvPicPr>
          <p:nvPr/>
        </p:nvPicPr>
        <p:blipFill>
          <a:blip r:embed="rId4"/>
          <a:srcRect t="-37788" b="-37788"/>
          <a:stretch>
            <a:fillRect/>
          </a:stretch>
        </p:blipFill>
        <p:spPr bwMode="auto">
          <a:xfrm>
            <a:off x="5994400" y="5508625"/>
            <a:ext cx="27686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Bild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0888" y="578167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36538" indent="-276225" algn="l" defTabSz="457200" rtl="0" eaLnBrk="0" fontAlgn="base" hangingPunct="0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Font typeface="Lucida Grande"/>
        <a:buChar char="●"/>
        <a:defRPr sz="20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1pPr>
      <a:lvl2pPr marL="750888" indent="-276225" algn="l" defTabSz="457200" rtl="0" eaLnBrk="0" fontAlgn="base" hangingPunct="0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/>
        <a:buChar char="●"/>
        <a:defRPr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2pPr>
      <a:lvl3pPr marL="12017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3pPr>
      <a:lvl4pPr marL="14430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4pPr>
      <a:lvl5pPr marL="1655763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3" name="Bild 7" descr="fau-logo-tech.eps"/>
          <p:cNvPicPr>
            <a:picLocks noChangeAspect="1"/>
          </p:cNvPicPr>
          <p:nvPr/>
        </p:nvPicPr>
        <p:blipFill>
          <a:blip r:embed="rId8"/>
          <a:srcRect t="-37788" b="-37788"/>
          <a:stretch>
            <a:fillRect/>
          </a:stretch>
        </p:blipFill>
        <p:spPr bwMode="auto">
          <a:xfrm>
            <a:off x="6992938" y="0"/>
            <a:ext cx="1770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Bild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05525" y="184150"/>
            <a:ext cx="496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1FB909B3-9D65-4327-8F8C-CD3B56F36E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4" name="Textfeld 2"/>
          <p:cNvSpPr txBox="1">
            <a:spLocks noChangeArrowheads="1"/>
          </p:cNvSpPr>
          <p:nvPr/>
        </p:nvSpPr>
        <p:spPr bwMode="auto">
          <a:xfrm>
            <a:off x="627063" y="6513513"/>
            <a:ext cx="6813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Dr.-Ing.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Andreas Maier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(CS5), 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 Ing. Dietmar Fey (CS3)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2" r:id="rId2"/>
    <p:sldLayoutId id="2147484271" r:id="rId3"/>
    <p:sldLayoutId id="2147484270" r:id="rId4"/>
    <p:sldLayoutId id="2147484269" r:id="rId5"/>
    <p:sldLayoutId id="214748427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36538" indent="-276225" algn="l" defTabSz="457200" rtl="0" eaLnBrk="0" fontAlgn="base" hangingPunct="0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Font typeface="Lucida Grande"/>
        <a:buChar char="●"/>
        <a:defRPr sz="20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1pPr>
      <a:lvl2pPr marL="750888" indent="-276225" algn="l" defTabSz="457200" rtl="0" eaLnBrk="0" fontAlgn="base" hangingPunct="0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/>
        <a:buChar char="●"/>
        <a:defRPr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2pPr>
      <a:lvl3pPr marL="12017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3pPr>
      <a:lvl4pPr marL="14430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4pPr>
      <a:lvl5pPr marL="1655763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125" name="Bild 7" descr="fau-logo-tech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88" b="-37788"/>
          <a:stretch>
            <a:fillRect/>
          </a:stretch>
        </p:blipFill>
        <p:spPr bwMode="auto">
          <a:xfrm>
            <a:off x="6992938" y="0"/>
            <a:ext cx="1770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84150"/>
            <a:ext cx="4968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884B60C-54BA-4E4A-8B52-38D450CBA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4" name="Textfeld 2"/>
          <p:cNvSpPr txBox="1">
            <a:spLocks noChangeArrowheads="1"/>
          </p:cNvSpPr>
          <p:nvPr/>
        </p:nvSpPr>
        <p:spPr bwMode="auto">
          <a:xfrm>
            <a:off x="627063" y="6513513"/>
            <a:ext cx="7488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Dr.-Ing.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Andreas Maier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(CS5), 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 Ing. Dietmar Fey (CS3)</a:t>
            </a:r>
          </a:p>
        </p:txBody>
      </p:sp>
    </p:spTree>
    <p:extLst>
      <p:ext uri="{BB962C8B-B14F-4D97-AF65-F5344CB8AC3E}">
        <p14:creationId xmlns:p14="http://schemas.microsoft.com/office/powerpoint/2010/main" val="318259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30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36538" indent="-276225" algn="l" defTabSz="457200" rtl="0" eaLnBrk="0" fontAlgn="base" hangingPunct="0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Font typeface="Lucida Grande"/>
        <a:buChar char="●"/>
        <a:defRPr sz="2000" kern="1200">
          <a:solidFill>
            <a:schemeClr val="tx1"/>
          </a:solidFill>
          <a:latin typeface="Arial"/>
          <a:ea typeface="ＭＳ Ｐゴシック" pitchFamily="34" charset="-128"/>
          <a:cs typeface="ＭＳ Ｐゴシック"/>
        </a:defRPr>
      </a:lvl1pPr>
      <a:lvl2pPr marL="750888" indent="-276225" algn="l" defTabSz="457200" rtl="0" eaLnBrk="0" fontAlgn="base" hangingPunct="0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/>
        <a:buChar char="●"/>
        <a:defRPr kern="1200">
          <a:solidFill>
            <a:schemeClr val="tx1"/>
          </a:solidFill>
          <a:latin typeface="Arial"/>
          <a:ea typeface="ＭＳ Ｐゴシック" pitchFamily="34" charset="-128"/>
          <a:cs typeface="ＭＳ Ｐゴシック"/>
        </a:defRPr>
      </a:lvl2pPr>
      <a:lvl3pPr marL="12017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ＭＳ Ｐゴシック"/>
        </a:defRPr>
      </a:lvl3pPr>
      <a:lvl4pPr marL="14430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ＭＳ Ｐゴシック"/>
        </a:defRPr>
      </a:lvl4pPr>
      <a:lvl5pPr marL="1655763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3" name="Bild 7" descr="fau-logo-tech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88" b="-37788"/>
          <a:stretch>
            <a:fillRect/>
          </a:stretch>
        </p:blipFill>
        <p:spPr bwMode="auto">
          <a:xfrm>
            <a:off x="6992938" y="0"/>
            <a:ext cx="1770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Bild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84150"/>
            <a:ext cx="4968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122942C3-C753-4EBB-8D86-C1B2B61E29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4" name="Textfeld 2"/>
          <p:cNvSpPr txBox="1">
            <a:spLocks noChangeArrowheads="1"/>
          </p:cNvSpPr>
          <p:nvPr/>
        </p:nvSpPr>
        <p:spPr bwMode="auto">
          <a:xfrm>
            <a:off x="627063" y="6513513"/>
            <a:ext cx="6813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Dr.-Ing.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Andreas Maier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(CS5), 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 Ing. Dietmar Fey (CS3)</a:t>
            </a:r>
          </a:p>
        </p:txBody>
      </p:sp>
    </p:spTree>
    <p:extLst>
      <p:ext uri="{BB962C8B-B14F-4D97-AF65-F5344CB8AC3E}">
        <p14:creationId xmlns:p14="http://schemas.microsoft.com/office/powerpoint/2010/main" val="195318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36538" indent="-276225" algn="l" defTabSz="457200" rtl="0" eaLnBrk="0" fontAlgn="base" hangingPunct="0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Font typeface="Lucida Grande"/>
        <a:buChar char="●"/>
        <a:defRPr sz="20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1pPr>
      <a:lvl2pPr marL="750888" indent="-276225" algn="l" defTabSz="457200" rtl="0" eaLnBrk="0" fontAlgn="base" hangingPunct="0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/>
        <a:buChar char="●"/>
        <a:defRPr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2pPr>
      <a:lvl3pPr marL="12017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3pPr>
      <a:lvl4pPr marL="14430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4pPr>
      <a:lvl5pPr marL="1655763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3" name="Bild 7" descr="fau-logo-tech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88" b="-37788"/>
          <a:stretch>
            <a:fillRect/>
          </a:stretch>
        </p:blipFill>
        <p:spPr bwMode="auto">
          <a:xfrm>
            <a:off x="6992938" y="0"/>
            <a:ext cx="1770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Bild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84150"/>
            <a:ext cx="4968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8201229A-1710-48C8-ADAA-DAA5D0C82C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4" name="Textfeld 2"/>
          <p:cNvSpPr txBox="1">
            <a:spLocks noChangeArrowheads="1"/>
          </p:cNvSpPr>
          <p:nvPr/>
        </p:nvSpPr>
        <p:spPr bwMode="auto">
          <a:xfrm>
            <a:off x="627063" y="6513513"/>
            <a:ext cx="681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Dr.-Ing.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Andreas Maier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(CS5), Prof.</a:t>
            </a:r>
            <a:r>
              <a:rPr lang="de-DE" altLang="en-US" sz="1000" baseline="0" dirty="0" smtClean="0">
                <a:solidFill>
                  <a:srgbClr val="969696"/>
                </a:solidFill>
                <a:cs typeface="Arial" pitchFamily="34" charset="0"/>
              </a:rPr>
              <a:t> </a:t>
            </a:r>
            <a:r>
              <a:rPr lang="de-DE" altLang="en-US" sz="1000" dirty="0" smtClean="0">
                <a:solidFill>
                  <a:srgbClr val="969696"/>
                </a:solidFill>
                <a:cs typeface="Arial" pitchFamily="34" charset="0"/>
              </a:rPr>
              <a:t>Dr. Ing. Dietmar Fey (CS3)</a:t>
            </a:r>
          </a:p>
        </p:txBody>
      </p:sp>
    </p:spTree>
    <p:extLst>
      <p:ext uri="{BB962C8B-B14F-4D97-AF65-F5344CB8AC3E}">
        <p14:creationId xmlns:p14="http://schemas.microsoft.com/office/powerpoint/2010/main" val="82037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36538" indent="-276225" algn="l" defTabSz="457200" rtl="0" eaLnBrk="0" fontAlgn="base" hangingPunct="0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Font typeface="Lucida Grande"/>
        <a:buChar char="●"/>
        <a:defRPr sz="20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1pPr>
      <a:lvl2pPr marL="750888" indent="-276225" algn="l" defTabSz="457200" rtl="0" eaLnBrk="0" fontAlgn="base" hangingPunct="0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/>
        <a:buChar char="●"/>
        <a:defRPr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2pPr>
      <a:lvl3pPr marL="12017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3pPr>
      <a:lvl4pPr marL="1443038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4pPr>
      <a:lvl5pPr marL="1655763" indent="-215900" algn="l" defTabSz="457200" rtl="0" eaLnBrk="0" fontAlgn="base" hangingPunct="0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/>
        <a:buChar char="●"/>
        <a:defRPr sz="1600" kern="1200">
          <a:solidFill>
            <a:schemeClr val="tx1"/>
          </a:solidFill>
          <a:latin typeface="Arial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ronos.org/assets/uploads/developers/li-brary/overview/OpenCL-Overview-Jun10.pdf" TargetMode="External"/><Relationship Id="rId2" Type="http://schemas.openxmlformats.org/officeDocument/2006/relationships/hyperlink" Target="http://www.cc.gatech.edu/~vetter/keeneland/tutorial-2011-04-14/06-intro_to_opencl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626400" y="1252800"/>
            <a:ext cx="8365200" cy="1620000"/>
          </a:xfrm>
        </p:spPr>
        <p:txBody>
          <a:bodyPr/>
          <a:lstStyle/>
          <a:p>
            <a:r>
              <a:rPr lang="en-US" dirty="0" smtClean="0"/>
              <a:t>Introduction to the </a:t>
            </a:r>
            <a:r>
              <a:rPr lang="en-US" altLang="de-DE" dirty="0" smtClean="0"/>
              <a:t>GPGPU </a:t>
            </a:r>
            <a:br>
              <a:rPr lang="en-US" altLang="de-DE" dirty="0" smtClean="0"/>
            </a:br>
            <a:r>
              <a:rPr lang="en-US" altLang="de-DE" dirty="0" smtClean="0"/>
              <a:t>(</a:t>
            </a:r>
            <a:r>
              <a:rPr lang="en-US" dirty="0" smtClean="0"/>
              <a:t>General-purpose computing on graphics processing units) </a:t>
            </a:r>
            <a:br>
              <a:rPr lang="en-US" dirty="0" smtClean="0"/>
            </a:br>
            <a:r>
              <a:rPr lang="en-US" altLang="de-DE" dirty="0" smtClean="0"/>
              <a:t>and to OpenCL</a:t>
            </a:r>
            <a:endParaRPr lang="en-US" dirty="0" smtClean="0"/>
          </a:p>
        </p:txBody>
      </p:sp>
      <p:sp>
        <p:nvSpPr>
          <p:cNvPr id="7171" name="Untertitel 2"/>
          <p:cNvSpPr>
            <a:spLocks noGrp="1"/>
          </p:cNvSpPr>
          <p:nvPr>
            <p:ph type="subTitle" idx="1"/>
          </p:nvPr>
        </p:nvSpPr>
        <p:spPr>
          <a:xfrm>
            <a:off x="626399" y="3724274"/>
            <a:ext cx="7860375" cy="757725"/>
          </a:xfrm>
        </p:spPr>
        <p:txBody>
          <a:bodyPr/>
          <a:lstStyle/>
          <a:p>
            <a:r>
              <a:rPr lang="en-US" dirty="0" smtClean="0"/>
              <a:t>Prof. Dr.-</a:t>
            </a:r>
            <a:r>
              <a:rPr lang="en-US" dirty="0" err="1" smtClean="0"/>
              <a:t>Ing</a:t>
            </a:r>
            <a:r>
              <a:rPr lang="en-US" dirty="0" smtClean="0"/>
              <a:t>. Andreas Maier, Prof. Dr.-</a:t>
            </a: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Dietmar</a:t>
            </a:r>
            <a:r>
              <a:rPr lang="en-US" dirty="0" smtClean="0"/>
              <a:t> Fey</a:t>
            </a:r>
          </a:p>
          <a:p>
            <a:r>
              <a:rPr lang="en-US" dirty="0" smtClean="0"/>
              <a:t>Jessica Magaraggia, Martin Berger, Frank Schebesch</a:t>
            </a:r>
          </a:p>
        </p:txBody>
      </p:sp>
    </p:spTree>
    <p:extLst>
      <p:ext uri="{BB962C8B-B14F-4D97-AF65-F5344CB8AC3E}">
        <p14:creationId xmlns:p14="http://schemas.microsoft.com/office/powerpoint/2010/main" val="26175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GPGPU – </a:t>
            </a:r>
            <a:r>
              <a:rPr lang="en-US" dirty="0" smtClean="0"/>
              <a:t>CUDA-Programming Model</a:t>
            </a:r>
          </a:p>
        </p:txBody>
      </p:sp>
      <p:sp>
        <p:nvSpPr>
          <p:cNvPr id="665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CUDA supports:</a:t>
            </a:r>
          </a:p>
          <a:p>
            <a:pPr lvl="1"/>
            <a:r>
              <a:rPr lang="en-US" dirty="0" smtClean="0"/>
              <a:t>Parallel threads</a:t>
            </a:r>
          </a:p>
          <a:p>
            <a:pPr lvl="1"/>
            <a:r>
              <a:rPr lang="en-US" dirty="0" smtClean="0"/>
              <a:t>Programming schemas with parallel data</a:t>
            </a:r>
            <a:endParaRPr lang="en-US" sz="1800" dirty="0" smtClean="0"/>
          </a:p>
          <a:p>
            <a:r>
              <a:rPr lang="en-US" dirty="0" smtClean="0"/>
              <a:t>Difference w.r.t. other parallel threads approaches:</a:t>
            </a:r>
          </a:p>
          <a:p>
            <a:pPr lvl="1"/>
            <a:r>
              <a:rPr lang="en-US" dirty="0" smtClean="0"/>
              <a:t>All threads need to perform the same operation</a:t>
            </a:r>
          </a:p>
          <a:p>
            <a:pPr lvl="1"/>
            <a:r>
              <a:rPr lang="en-US" dirty="0" smtClean="0"/>
              <a:t>In this context we talk of  data </a:t>
            </a:r>
            <a:r>
              <a:rPr lang="en-US" dirty="0" smtClean="0">
                <a:solidFill>
                  <a:srgbClr val="FF0000"/>
                </a:solidFill>
              </a:rPr>
              <a:t>parallelism</a:t>
            </a:r>
          </a:p>
          <a:p>
            <a:pPr lvl="1"/>
            <a:r>
              <a:rPr lang="en-US" dirty="0" err="1" smtClean="0"/>
              <a:t>Nvidia</a:t>
            </a:r>
            <a:r>
              <a:rPr lang="en-US" dirty="0" smtClean="0"/>
              <a:t> refers to this schema as: </a:t>
            </a:r>
            <a:br>
              <a:rPr lang="en-US" dirty="0" smtClean="0"/>
            </a:br>
            <a:r>
              <a:rPr lang="en-US" dirty="0" smtClean="0"/>
              <a:t>SIMT (Single Instruction Multiple Threading)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dirty="0" smtClean="0"/>
              <a:t>Nevertheless it is possible to switch between threads of a specific thread field during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515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OpenCL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OpenCL platform includes several components</a:t>
            </a:r>
          </a:p>
          <a:p>
            <a:pPr lvl="1"/>
            <a:r>
              <a:rPr lang="en-US" dirty="0" smtClean="0"/>
              <a:t>One Host (CPU-based)</a:t>
            </a:r>
          </a:p>
          <a:p>
            <a:pPr lvl="1"/>
            <a:r>
              <a:rPr lang="en-US" dirty="0" smtClean="0"/>
              <a:t>Compute Devices (GPU)</a:t>
            </a:r>
          </a:p>
          <a:p>
            <a:pPr lvl="1"/>
            <a:r>
              <a:rPr lang="en-US" dirty="0" smtClean="0"/>
              <a:t>Compute units ( groups of execution and arithmetic units)</a:t>
            </a:r>
          </a:p>
          <a:p>
            <a:pPr lvl="1"/>
            <a:r>
              <a:rPr lang="en-US" dirty="0" smtClean="0"/>
              <a:t>Processing elements (executing OpenCL Kernels)</a:t>
            </a:r>
          </a:p>
          <a:p>
            <a:r>
              <a:rPr lang="en-US" i="1" dirty="0" smtClean="0"/>
              <a:t>Serial code </a:t>
            </a:r>
            <a:r>
              <a:rPr lang="en-US" dirty="0" smtClean="0"/>
              <a:t>executes in the Host</a:t>
            </a:r>
          </a:p>
          <a:p>
            <a:r>
              <a:rPr lang="en-US" i="1" dirty="0" smtClean="0"/>
              <a:t>Parallel code </a:t>
            </a:r>
            <a:r>
              <a:rPr lang="en-US" dirty="0" smtClean="0"/>
              <a:t>executes in the Compute devices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2" y="2058525"/>
            <a:ext cx="4350661" cy="30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672262" y="4752975"/>
            <a:ext cx="657225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8349" y="5191124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Processing Element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57875" y="4667250"/>
            <a:ext cx="785811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52973" y="4839384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Compute Device</a:t>
            </a:r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829551" y="5019675"/>
            <a:ext cx="247648" cy="581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29487" y="5600700"/>
            <a:ext cx="168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Compute unit</a:t>
            </a:r>
            <a:endParaRPr lang="en-US" sz="18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145878" y="3724275"/>
            <a:ext cx="392906" cy="20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56530" y="3933825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HOST</a:t>
            </a:r>
            <a:endParaRPr lang="en-US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34275" y="6147892"/>
            <a:ext cx="1506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Woolley2011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168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OpenCL: How the execution 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34367"/>
            <a:ext cx="7905750" cy="422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7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OpenCL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OpenCL Kernel represents the code executed by a Work item</a:t>
            </a:r>
          </a:p>
          <a:p>
            <a:r>
              <a:rPr lang="en-US" dirty="0" smtClean="0"/>
              <a:t>Kernels process in parallel: their execution needs to be independent from one another</a:t>
            </a:r>
          </a:p>
          <a:p>
            <a:r>
              <a:rPr lang="en-US" dirty="0" smtClean="0"/>
              <a:t>The code executed by the kernels needs to consider the required memory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49" y="2538414"/>
            <a:ext cx="4443299" cy="130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59" y="1668000"/>
            <a:ext cx="1028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5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OpenCL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63" y="5297025"/>
            <a:ext cx="3960000" cy="989475"/>
          </a:xfrm>
        </p:spPr>
        <p:txBody>
          <a:bodyPr/>
          <a:lstStyle/>
          <a:p>
            <a:r>
              <a:rPr lang="en-US" dirty="0" smtClean="0"/>
              <a:t>Standard loop: The same code is repeated serially, one element after the other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5297024"/>
            <a:ext cx="3960000" cy="1110975"/>
          </a:xfrm>
        </p:spPr>
        <p:txBody>
          <a:bodyPr/>
          <a:lstStyle/>
          <a:p>
            <a:r>
              <a:rPr lang="en-US" dirty="0" smtClean="0"/>
              <a:t>OpenCL kernel: The same code is executed at each point in the domain in parallel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7"/>
          <a:stretch/>
        </p:blipFill>
        <p:spPr bwMode="auto">
          <a:xfrm>
            <a:off x="171450" y="1840872"/>
            <a:ext cx="4326150" cy="26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26"/>
          <a:stretch/>
        </p:blipFill>
        <p:spPr bwMode="auto">
          <a:xfrm>
            <a:off x="4802400" y="1840872"/>
            <a:ext cx="4109164" cy="332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Domain 1D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612" y="5009552"/>
            <a:ext cx="4100513" cy="1000424"/>
          </a:xfrm>
        </p:spPr>
        <p:txBody>
          <a:bodyPr/>
          <a:lstStyle/>
          <a:p>
            <a:r>
              <a:rPr lang="en-US" dirty="0" smtClean="0"/>
              <a:t>Global size: 20</a:t>
            </a:r>
          </a:p>
          <a:p>
            <a:r>
              <a:rPr lang="en-US" dirty="0" smtClean="0"/>
              <a:t>Local size of the working group: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5"/>
          <a:stretch/>
        </p:blipFill>
        <p:spPr bwMode="auto">
          <a:xfrm rot="5400000">
            <a:off x="5038725" y="-1633538"/>
            <a:ext cx="495300" cy="745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75" y="1881486"/>
            <a:ext cx="13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</a:t>
            </a:r>
            <a:r>
              <a:rPr lang="en-US" b="1" dirty="0" smtClean="0"/>
              <a:t>a</a:t>
            </a:r>
            <a:endParaRPr lang="en-US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90712"/>
            <a:ext cx="4191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810125" y="2412355"/>
            <a:ext cx="647700" cy="176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57825" y="2412355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Working item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7826" y="2874019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get_global_id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(0) = 8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1"/>
          <a:stretch/>
        </p:blipFill>
        <p:spPr bwMode="auto">
          <a:xfrm rot="16200000">
            <a:off x="5033962" y="-61912"/>
            <a:ext cx="504825" cy="745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6675" y="3414712"/>
            <a:ext cx="13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</a:t>
            </a:r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14700" y="4334023"/>
            <a:ext cx="229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Working group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270647" y="2334814"/>
            <a:ext cx="378618" cy="372903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Domain in 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488400" cy="4435200"/>
          </a:xfrm>
        </p:spPr>
        <p:txBody>
          <a:bodyPr/>
          <a:lstStyle/>
          <a:p>
            <a:r>
              <a:rPr lang="en-US" dirty="0" smtClean="0"/>
              <a:t>Example: Point-wise image processing</a:t>
            </a:r>
          </a:p>
          <a:p>
            <a:r>
              <a:rPr lang="en-US" dirty="0" smtClean="0"/>
              <a:t>The image represents the global dimension of the working domain (16 x 20)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026432"/>
            <a:ext cx="4552950" cy="550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Domain in 2D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469350" cy="4435200"/>
          </a:xfrm>
        </p:spPr>
        <p:txBody>
          <a:bodyPr/>
          <a:lstStyle/>
          <a:p>
            <a:r>
              <a:rPr lang="en-US" dirty="0" smtClean="0"/>
              <a:t>The global domain is divided into work items (e.g. a pixel)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33463"/>
            <a:ext cx="4535214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5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Domain in 2D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399" y="1972800"/>
            <a:ext cx="3593175" cy="4435200"/>
          </a:xfrm>
        </p:spPr>
        <p:txBody>
          <a:bodyPr/>
          <a:lstStyle/>
          <a:p>
            <a:r>
              <a:rPr lang="en-US" dirty="0" smtClean="0"/>
              <a:t>The global domain is divided into work items (4 x 4)</a:t>
            </a:r>
          </a:p>
          <a:p>
            <a:r>
              <a:rPr lang="en-US" dirty="0" smtClean="0"/>
              <a:t>Work items are grouped in work groups which execute together</a:t>
            </a:r>
          </a:p>
          <a:p>
            <a:r>
              <a:rPr lang="en-US" dirty="0" smtClean="0"/>
              <a:t>The work domain can be in practice bigger than the real size of the image</a:t>
            </a:r>
          </a:p>
          <a:p>
            <a:pPr lvl="1"/>
            <a:r>
              <a:rPr lang="en-US" dirty="0" smtClean="0"/>
              <a:t>It needs to be a multiple of the </a:t>
            </a:r>
            <a:r>
              <a:rPr lang="en-US" dirty="0" err="1" smtClean="0"/>
              <a:t>worksize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977733"/>
            <a:ext cx="4581525" cy="554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8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GPU class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3000" y="1972800"/>
            <a:ext cx="3960000" cy="4435200"/>
          </a:xfrm>
        </p:spPr>
        <p:txBody>
          <a:bodyPr/>
          <a:lstStyle/>
          <a:p>
            <a:r>
              <a:rPr lang="en-US" dirty="0" smtClean="0"/>
              <a:t>We want to write a class that uses our addition kernel: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0" y="1922850"/>
            <a:ext cx="40005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6"/>
          <a:stretch/>
        </p:blipFill>
        <p:spPr bwMode="auto">
          <a:xfrm>
            <a:off x="4917300" y="3013002"/>
            <a:ext cx="4029075" cy="310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4913" y="6285627"/>
            <a:ext cx="2531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Code used with courtesy of Martin Berger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40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history</a:t>
            </a:r>
          </a:p>
          <a:p>
            <a:r>
              <a:rPr lang="en-US" dirty="0" smtClean="0"/>
              <a:t>Overview of the graphic pipeline</a:t>
            </a:r>
          </a:p>
          <a:p>
            <a:r>
              <a:rPr lang="en-US" dirty="0" smtClean="0"/>
              <a:t>GPGPU architecture</a:t>
            </a:r>
          </a:p>
          <a:p>
            <a:r>
              <a:rPr lang="en-US" dirty="0" err="1" smtClean="0"/>
              <a:t>Cuda</a:t>
            </a:r>
            <a:endParaRPr lang="en-US" dirty="0" smtClean="0"/>
          </a:p>
          <a:p>
            <a:r>
              <a:rPr lang="en-US" dirty="0" smtClean="0"/>
              <a:t>OpenCL</a:t>
            </a:r>
          </a:p>
          <a:p>
            <a:r>
              <a:rPr lang="en-US" dirty="0" smtClean="0"/>
              <a:t>OpenCL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GPU class 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008902"/>
            <a:ext cx="793591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5513" y="6285469"/>
            <a:ext cx="2531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Code used with courtesy of Martin Berger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83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GPU class (3)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 bwMode="auto">
          <a:xfrm>
            <a:off x="522288" y="1736724"/>
            <a:ext cx="53721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31538" y="6162517"/>
            <a:ext cx="2531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Code used with courtesy of Martin Berger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80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399" y="1972800"/>
            <a:ext cx="8203275" cy="4435200"/>
          </a:xfrm>
        </p:spPr>
        <p:txBody>
          <a:bodyPr/>
          <a:lstStyle/>
          <a:p>
            <a:r>
              <a:rPr lang="de-DE" b="1" dirty="0" smtClean="0"/>
              <a:t>Woolley2011</a:t>
            </a:r>
            <a:r>
              <a:rPr lang="de-DE" dirty="0" smtClean="0"/>
              <a:t>: </a:t>
            </a:r>
            <a:r>
              <a:rPr lang="de-DE" dirty="0">
                <a:hlinkClick r:id="rId2"/>
              </a:rPr>
              <a:t>http://www.cc.gatech.edu/~</a:t>
            </a:r>
            <a:r>
              <a:rPr lang="de-DE" dirty="0" smtClean="0">
                <a:hlinkClick r:id="rId2"/>
              </a:rPr>
              <a:t>vetter/keeneland/tutorial-2011-04-14/06-intro_to_opencl.pdf</a:t>
            </a:r>
            <a:endParaRPr lang="de-DE" dirty="0" smtClean="0"/>
          </a:p>
          <a:p>
            <a:r>
              <a:rPr lang="de-DE" b="1" dirty="0" smtClean="0"/>
              <a:t>Khronos2010</a:t>
            </a:r>
            <a:r>
              <a:rPr lang="de-DE" dirty="0" smtClean="0"/>
              <a:t>: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www.khronos.org/assets/uploads/developers/li-brary/overview/OpenCL-Overview-Jun10.pdf</a:t>
            </a:r>
            <a:endParaRPr lang="de-DE" dirty="0" smtClean="0"/>
          </a:p>
          <a:p>
            <a:r>
              <a:rPr lang="de-DE" b="1" dirty="0" smtClean="0"/>
              <a:t>Smith2013</a:t>
            </a:r>
            <a:r>
              <a:rPr lang="de-DE" dirty="0" smtClean="0"/>
              <a:t>: http</a:t>
            </a:r>
            <a:r>
              <a:rPr lang="de-DE" dirty="0"/>
              <a:t>://</a:t>
            </a:r>
            <a:r>
              <a:rPr lang="de-DE" dirty="0" smtClean="0"/>
              <a:t>www.cs.bris.ac.uk/home/simonm/workshops/Op-enCL_lecture4.pdf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358EA-531E-433E-B92C-899C75FFA27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2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 idx="4294967295"/>
          </p:nvPr>
        </p:nvSpPr>
        <p:spPr>
          <a:xfrm>
            <a:off x="1333871" y="2460623"/>
            <a:ext cx="6476258" cy="2225677"/>
          </a:xfrm>
        </p:spPr>
        <p:txBody>
          <a:bodyPr/>
          <a:lstStyle/>
          <a:p>
            <a:pPr algn="ctr"/>
            <a:r>
              <a:rPr lang="en-US" sz="7200" dirty="0" smtClean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GPGPU – General Purpose Graphics Processing Unit</a:t>
            </a:r>
            <a:endParaRPr lang="en-US" dirty="0" smtClean="0"/>
          </a:p>
        </p:txBody>
      </p:sp>
      <p:sp>
        <p:nvSpPr>
          <p:cNvPr id="593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 cards: Short background</a:t>
            </a:r>
          </a:p>
          <a:p>
            <a:pPr lvl="1"/>
            <a:r>
              <a:rPr lang="en-US" dirty="0" smtClean="0"/>
              <a:t>Original use: Control of the PC‘s monitor by means of the graphics cards</a:t>
            </a:r>
          </a:p>
          <a:p>
            <a:pPr lvl="1"/>
            <a:r>
              <a:rPr lang="en-US" dirty="0" smtClean="0"/>
              <a:t>Middle of the 80es: Graphics cards with 2D-acceleration</a:t>
            </a:r>
          </a:p>
          <a:p>
            <a:pPr lvl="1"/>
            <a:r>
              <a:rPr lang="en-US" dirty="0" smtClean="0"/>
              <a:t>Beginning of the 90es: First 3D-Acceleration</a:t>
            </a:r>
          </a:p>
          <a:p>
            <a:pPr marL="474663" lvl="1" indent="0">
              <a:buNone/>
            </a:pPr>
            <a:endParaRPr lang="en-US" dirty="0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6" y="3675852"/>
            <a:ext cx="2970372" cy="21153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1" descr="App-a-02-01-P3744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835" y="3506012"/>
            <a:ext cx="3156658" cy="2608462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 bwMode="auto">
          <a:xfrm>
            <a:off x="5102925" y="3464517"/>
            <a:ext cx="3170144" cy="273647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176713"/>
            <a:endParaRPr lang="en-US" sz="8200" dirty="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05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GPGPU – Introduction (1)</a:t>
            </a:r>
            <a:endParaRPr lang="en-US" dirty="0" smtClean="0"/>
          </a:p>
        </p:txBody>
      </p:sp>
      <p:sp>
        <p:nvSpPr>
          <p:cNvPr id="60419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374433" cy="4435475"/>
          </a:xfrm>
        </p:spPr>
        <p:txBody>
          <a:bodyPr/>
          <a:lstStyle/>
          <a:p>
            <a:r>
              <a:rPr lang="en-US" dirty="0" smtClean="0"/>
              <a:t>At the beginning, no standard programming interface was available</a:t>
            </a:r>
          </a:p>
          <a:p>
            <a:r>
              <a:rPr lang="en-US" dirty="0" smtClean="0"/>
              <a:t>Early 90es:</a:t>
            </a:r>
          </a:p>
          <a:p>
            <a:pPr lvl="1"/>
            <a:r>
              <a:rPr lang="en-US" dirty="0" smtClean="0"/>
              <a:t>Establishment of OpenGL in the professional context</a:t>
            </a:r>
          </a:p>
          <a:p>
            <a:pPr lvl="1"/>
            <a:r>
              <a:rPr lang="en-US" dirty="0" smtClean="0"/>
              <a:t>The fast development lead to successful spread in the market shares</a:t>
            </a:r>
          </a:p>
          <a:p>
            <a:r>
              <a:rPr lang="en-US" dirty="0" smtClean="0"/>
              <a:t>End of the 90es:</a:t>
            </a:r>
          </a:p>
          <a:p>
            <a:pPr lvl="1"/>
            <a:r>
              <a:rPr lang="en-US" dirty="0" smtClean="0"/>
              <a:t>Graphics cards take over in the context of coordinate transformations and of Illumination (e.g. NVIDIA GeForce 256)</a:t>
            </a:r>
          </a:p>
          <a:p>
            <a:pPr lvl="1"/>
            <a:r>
              <a:rPr lang="en-US" dirty="0" smtClean="0"/>
              <a:t>The term Graphics Processing Unit appears in the scientific community</a:t>
            </a:r>
          </a:p>
          <a:p>
            <a:r>
              <a:rPr lang="en-US" dirty="0" smtClean="0"/>
              <a:t>2000es: </a:t>
            </a:r>
            <a:r>
              <a:rPr lang="en-US" dirty="0" err="1" smtClean="0"/>
              <a:t>Shader</a:t>
            </a:r>
            <a:r>
              <a:rPr lang="en-US" dirty="0" smtClean="0"/>
              <a:t>-Programming ( Pixel-</a:t>
            </a:r>
            <a:r>
              <a:rPr lang="en-US" dirty="0" err="1" smtClean="0"/>
              <a:t>Shaders</a:t>
            </a:r>
            <a:r>
              <a:rPr lang="en-US" dirty="0" smtClean="0"/>
              <a:t> and Vertex-</a:t>
            </a:r>
            <a:r>
              <a:rPr lang="en-US" dirty="0" err="1" smtClean="0"/>
              <a:t>Shaders</a:t>
            </a:r>
            <a:r>
              <a:rPr lang="en-US" dirty="0" smtClean="0"/>
              <a:t> are used for graphic rendering)</a:t>
            </a:r>
          </a:p>
          <a:p>
            <a:r>
              <a:rPr lang="en-US" dirty="0" smtClean="0"/>
              <a:t>Nowadays:</a:t>
            </a:r>
          </a:p>
          <a:p>
            <a:pPr lvl="1"/>
            <a:r>
              <a:rPr lang="en-US" dirty="0" smtClean="0"/>
              <a:t>Graphics cards manufacturers: ATI und NVIDIA</a:t>
            </a:r>
          </a:p>
          <a:p>
            <a:pPr lvl="1"/>
            <a:r>
              <a:rPr lang="en-US" dirty="0" smtClean="0"/>
              <a:t>High demand on the market →  low prices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3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 GPGPU – Introduction (2)</a:t>
            </a:r>
            <a:endParaRPr lang="en-US" dirty="0" smtClean="0"/>
          </a:p>
        </p:txBody>
      </p:sp>
      <p:sp>
        <p:nvSpPr>
          <p:cNvPr id="62467" name="Inhaltsplatzhalter 2"/>
          <p:cNvSpPr>
            <a:spLocks noGrp="1"/>
          </p:cNvSpPr>
          <p:nvPr>
            <p:ph idx="1"/>
          </p:nvPr>
        </p:nvSpPr>
        <p:spPr>
          <a:xfrm>
            <a:off x="627063" y="1972800"/>
            <a:ext cx="8135937" cy="4503738"/>
          </a:xfrm>
        </p:spPr>
        <p:txBody>
          <a:bodyPr/>
          <a:lstStyle/>
          <a:p>
            <a:pPr marL="975" indent="0">
              <a:buNone/>
            </a:pPr>
            <a:r>
              <a:rPr lang="en-US" dirty="0" smtClean="0"/>
              <a:t>Summary of the graphics cards‘ development: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7594" y="2372678"/>
            <a:ext cx="363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ZapfHumnst Dm BT"/>
                <a:ea typeface="+mn-ea"/>
              </a:rPr>
              <a:t>VGA Controller       </a:t>
            </a:r>
            <a: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</a:br>
            <a: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  <a:t>	Memory Controller</a:t>
            </a:r>
            <a:b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</a:br>
            <a: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  <a:t>	Display Generator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2194" y="3516422"/>
            <a:ext cx="908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ZapfHumnst Dm BT"/>
                <a:ea typeface="+mn-ea"/>
              </a:rPr>
              <a:t>GPU (Graphics Processing Unit)</a:t>
            </a:r>
            <a: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</a:br>
            <a: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  <a:t>	The Processing of the traditional graphic </a:t>
            </a:r>
            <a: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  <a:t>pipeline   </a:t>
            </a:r>
            <a:endParaRPr lang="en-US" sz="2000" dirty="0" smtClean="0">
              <a:solidFill>
                <a:srgbClr val="000000"/>
              </a:solidFill>
              <a:latin typeface="ZapfHumnst Dm BT"/>
              <a:ea typeface="+mn-ea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2194" y="4426393"/>
            <a:ext cx="7648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ZapfHumnst Dm BT"/>
                <a:ea typeface="+mn-ea"/>
              </a:rPr>
              <a:t>GPGPU (General Purpose Graphics Processing Unit)</a:t>
            </a:r>
            <a:br>
              <a:rPr lang="en-US" sz="2000" dirty="0" smtClean="0">
                <a:solidFill>
                  <a:srgbClr val="FF0000"/>
                </a:solidFill>
                <a:latin typeface="ZapfHumnst Dm BT"/>
                <a:ea typeface="+mn-ea"/>
              </a:rPr>
            </a:br>
            <a:r>
              <a:rPr lang="en-US" sz="2000" dirty="0" smtClean="0">
                <a:solidFill>
                  <a:srgbClr val="FF0000"/>
                </a:solidFill>
                <a:latin typeface="ZapfHumnst Dm BT"/>
                <a:ea typeface="+mn-ea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  <a:t>Programmable processors replaced fixed function blocks</a:t>
            </a:r>
            <a:b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</a:br>
            <a: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  <a:t>	Increased computational accuracy</a:t>
            </a:r>
            <a:b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</a:br>
            <a:r>
              <a:rPr lang="en-US" sz="2000" dirty="0" smtClean="0">
                <a:solidFill>
                  <a:srgbClr val="000000"/>
                </a:solidFill>
                <a:latin typeface="ZapfHumnst Dm BT"/>
                <a:ea typeface="+mn-ea"/>
              </a:rPr>
              <a:t>	Parallel programming is required → CUDA </a:t>
            </a:r>
          </a:p>
        </p:txBody>
      </p:sp>
    </p:spTree>
    <p:extLst>
      <p:ext uri="{BB962C8B-B14F-4D97-AF65-F5344CB8AC3E}">
        <p14:creationId xmlns:p14="http://schemas.microsoft.com/office/powerpoint/2010/main" val="39476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OpenGL </a:t>
            </a:r>
            <a:r>
              <a:rPr lang="en-US" altLang="de-DE" dirty="0" smtClean="0"/>
              <a:t>– Graphic Pipeline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27063" y="2636322"/>
            <a:ext cx="8135937" cy="3772416"/>
          </a:xfrm>
        </p:spPr>
        <p:txBody>
          <a:bodyPr/>
          <a:lstStyle/>
          <a:p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It is the program in charge of the shadowing</a:t>
            </a:r>
          </a:p>
          <a:p>
            <a:pPr lvl="1"/>
            <a:r>
              <a:rPr lang="en-US" dirty="0" smtClean="0"/>
              <a:t>It acts on junction points, (vertices), on geometric primitives (vertices, lines, triangles, etc.)  and single points in the image</a:t>
            </a:r>
          </a:p>
          <a:p>
            <a:pPr lvl="1"/>
            <a:r>
              <a:rPr lang="en-US" dirty="0" smtClean="0"/>
              <a:t>Some units are programmable (blue), some are hardwired (white)</a:t>
            </a:r>
          </a:p>
          <a:p>
            <a:r>
              <a:rPr lang="en-US" dirty="0" smtClean="0"/>
              <a:t>Textures</a:t>
            </a:r>
          </a:p>
          <a:p>
            <a:pPr lvl="1"/>
            <a:r>
              <a:rPr lang="en-US" dirty="0" smtClean="0"/>
              <a:t>They describe characteristic of the points on a surface</a:t>
            </a:r>
          </a:p>
          <a:p>
            <a:pPr lvl="1"/>
            <a:r>
              <a:rPr lang="en-US" dirty="0" smtClean="0"/>
              <a:t>Interpolation is done on floating points</a:t>
            </a:r>
          </a:p>
          <a:p>
            <a:pPr lvl="1"/>
            <a:r>
              <a:rPr lang="en-US" dirty="0" smtClean="0"/>
              <a:t>Often disregarded in 1D, 2D- </a:t>
            </a:r>
            <a:r>
              <a:rPr lang="en-US" dirty="0" err="1" smtClean="0"/>
              <a:t>oder</a:t>
            </a:r>
            <a:r>
              <a:rPr lang="en-US" dirty="0" smtClean="0"/>
              <a:t> 3D-fields</a:t>
            </a:r>
            <a:endParaRPr lang="en-US" dirty="0"/>
          </a:p>
        </p:txBody>
      </p:sp>
      <p:pic>
        <p:nvPicPr>
          <p:cNvPr id="485380" name="Picture 4" descr="App-a-02-03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65" y="1982729"/>
            <a:ext cx="8003337" cy="471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1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GPGPU – Architecture (1)</a:t>
            </a:r>
            <a:endParaRPr lang="en-US" dirty="0" smtClean="0"/>
          </a:p>
        </p:txBody>
      </p:sp>
      <p:sp>
        <p:nvSpPr>
          <p:cNvPr id="645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configuration of a GPGPU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2529485"/>
            <a:ext cx="5924550" cy="36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0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GPGPU – Architecture (2)</a:t>
            </a:r>
            <a:r>
              <a:rPr lang="en-US" dirty="0" smtClean="0"/>
              <a:t>	</a:t>
            </a:r>
          </a:p>
        </p:txBody>
      </p:sp>
      <p:sp>
        <p:nvSpPr>
          <p:cNvPr id="696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Hierarchy of the memory of a GPU:</a:t>
            </a:r>
          </a:p>
          <a:p>
            <a:pPr lvl="1"/>
            <a:r>
              <a:rPr lang="en-US" dirty="0" smtClean="0"/>
              <a:t>Global memory</a:t>
            </a:r>
          </a:p>
          <a:p>
            <a:pPr lvl="2"/>
            <a:r>
              <a:rPr lang="en-US" dirty="0" smtClean="0"/>
              <a:t>Located in an external DRAM</a:t>
            </a:r>
          </a:p>
          <a:p>
            <a:pPr lvl="2"/>
            <a:r>
              <a:rPr lang="en-US" dirty="0"/>
              <a:t>Not </a:t>
            </a:r>
            <a:r>
              <a:rPr lang="en-US" dirty="0" smtClean="0"/>
              <a:t>explicitly accessible by a CUDA-program</a:t>
            </a:r>
          </a:p>
          <a:p>
            <a:pPr lvl="2"/>
            <a:r>
              <a:rPr lang="en-US" dirty="0" smtClean="0"/>
              <a:t>Accessible just by a thread at a time</a:t>
            </a:r>
          </a:p>
          <a:p>
            <a:pPr lvl="1"/>
            <a:r>
              <a:rPr lang="en-US" dirty="0" smtClean="0"/>
              <a:t>Shared memory</a:t>
            </a:r>
          </a:p>
          <a:p>
            <a:pPr lvl="2"/>
            <a:r>
              <a:rPr lang="en-US" dirty="0" smtClean="0"/>
              <a:t>Located in specific SRAM-banks</a:t>
            </a:r>
          </a:p>
          <a:p>
            <a:pPr lvl="2"/>
            <a:r>
              <a:rPr lang="en-US" dirty="0" smtClean="0"/>
              <a:t>SM-specific</a:t>
            </a:r>
          </a:p>
          <a:p>
            <a:pPr lvl="3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4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GPGPU – Architecture (3)</a:t>
            </a:r>
            <a:r>
              <a:rPr lang="en-US" dirty="0" smtClean="0"/>
              <a:t>	</a:t>
            </a:r>
          </a:p>
        </p:txBody>
      </p:sp>
      <p:sp>
        <p:nvSpPr>
          <p:cNvPr id="696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Local memory</a:t>
            </a:r>
          </a:p>
          <a:p>
            <a:pPr lvl="2"/>
            <a:r>
              <a:rPr lang="en-US" dirty="0" smtClean="0"/>
              <a:t>Thread-specific</a:t>
            </a:r>
          </a:p>
          <a:p>
            <a:pPr lvl="2"/>
            <a:r>
              <a:rPr lang="en-US" dirty="0" smtClean="0"/>
              <a:t>Located in external DRAM</a:t>
            </a:r>
          </a:p>
          <a:p>
            <a:pPr lvl="2"/>
            <a:r>
              <a:rPr lang="en-US" dirty="0" smtClean="0"/>
              <a:t>Configurable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Special memory</a:t>
            </a:r>
          </a:p>
          <a:p>
            <a:pPr lvl="2"/>
            <a:r>
              <a:rPr lang="en-US" dirty="0" smtClean="0"/>
              <a:t>Textures</a:t>
            </a:r>
          </a:p>
          <a:p>
            <a:pPr lvl="2"/>
            <a:r>
              <a:rPr lang="en-US" dirty="0" smtClean="0"/>
              <a:t>Constants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dirty="0" smtClean="0"/>
              <a:t>	Both local and special memory are of type constant. They are writable by the CPU at the beginning of the computation on the graphics card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17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ssicaMagaraggia_MAG_15_03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ME_FAU_Slides_4_3_Si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ME_FAU_Slides_4_3_Si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C000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ME_FAU_Slides_4_3_Si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LME_FAU_Slides_4_3_Si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JessicaMagaraggia_MAG_15_03_2012</Template>
  <TotalTime>0</TotalTime>
  <Words>907</Words>
  <Application>Microsoft Office PowerPoint</Application>
  <PresentationFormat>Bildschirmpräsentation (4:3)</PresentationFormat>
  <Paragraphs>154</Paragraphs>
  <Slides>23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JessicaMagaraggia_MAG_15_03_2012</vt:lpstr>
      <vt:lpstr>LME_FAU_Slides_4_3_Sites</vt:lpstr>
      <vt:lpstr>1_LME_FAU_Slides_4_3_Sites</vt:lpstr>
      <vt:lpstr>2_LME_FAU_Slides_4_3_Sites</vt:lpstr>
      <vt:lpstr>3_LME_FAU_Slides_4_3_Sites</vt:lpstr>
      <vt:lpstr>Introduction to the GPGPU  (General-purpose computing on graphics processing units)  and to OpenCL</vt:lpstr>
      <vt:lpstr>Outline</vt:lpstr>
      <vt:lpstr>GPGPU – General Purpose Graphics Processing Unit</vt:lpstr>
      <vt:lpstr>GPGPU – Introduction (1)</vt:lpstr>
      <vt:lpstr> GPGPU – Introduction (2)</vt:lpstr>
      <vt:lpstr>OpenGL – Graphic Pipeline</vt:lpstr>
      <vt:lpstr>GPGPU – Architecture (1)</vt:lpstr>
      <vt:lpstr>GPGPU – Architecture (2) </vt:lpstr>
      <vt:lpstr>GPGPU – Architecture (3) </vt:lpstr>
      <vt:lpstr>GPGPU – CUDA-Programming Model</vt:lpstr>
      <vt:lpstr>OpenCL Platform</vt:lpstr>
      <vt:lpstr>OpenCL: How the execution works</vt:lpstr>
      <vt:lpstr>OpenCL Kernels</vt:lpstr>
      <vt:lpstr>Example of an OpenCL Kernel</vt:lpstr>
      <vt:lpstr>Work Domain 1D</vt:lpstr>
      <vt:lpstr>Work Domain in 2D</vt:lpstr>
      <vt:lpstr>Work Domain in 2D (2)</vt:lpstr>
      <vt:lpstr>Work Domain in 2D (3)</vt:lpstr>
      <vt:lpstr>Example of a GPU class (1)</vt:lpstr>
      <vt:lpstr>Example of a GPU class (2)</vt:lpstr>
      <vt:lpstr>Example of a GPU class (3)</vt:lpstr>
      <vt:lpstr>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Comparison of Camera Pose Estimation Algorithms from Monocular Images</dc:title>
  <dc:creator>Jessica</dc:creator>
  <cp:lastModifiedBy>Maier, Andreas (ext)</cp:lastModifiedBy>
  <cp:revision>730</cp:revision>
  <cp:lastPrinted>2015-06-10T20:57:49Z</cp:lastPrinted>
  <dcterms:created xsi:type="dcterms:W3CDTF">2012-03-11T18:33:42Z</dcterms:created>
  <dcterms:modified xsi:type="dcterms:W3CDTF">2015-12-07T21:55:06Z</dcterms:modified>
</cp:coreProperties>
</file>